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57" r:id="rId5"/>
    <p:sldId id="260" r:id="rId6"/>
    <p:sldId id="261" r:id="rId7"/>
    <p:sldId id="262" r:id="rId8"/>
    <p:sldId id="263" r:id="rId9"/>
    <p:sldId id="265" r:id="rId10"/>
    <p:sldId id="266" r:id="rId11"/>
    <p:sldId id="268" r:id="rId12"/>
    <p:sldId id="267"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smtClean="0">
                <a:solidFill>
                  <a:srgbClr val="0070C0"/>
                </a:solidFill>
                <a:latin typeface="Times New Roman" pitchFamily="18" charset="0"/>
                <a:cs typeface="Times New Roman" pitchFamily="18" charset="0"/>
              </a:rPr>
              <a:t>Membranes and glands </a:t>
            </a:r>
            <a:endParaRPr lang="en-IN" sz="5400" b="1" dirty="0">
              <a:solidFill>
                <a:srgbClr val="0070C0"/>
              </a:solidFill>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Classification of glands</a:t>
            </a:r>
            <a:endParaRPr lang="en-IN" b="1" dirty="0">
              <a:solidFill>
                <a:srgbClr val="00B0F0"/>
              </a:solidFill>
            </a:endParaRPr>
          </a:p>
        </p:txBody>
      </p:sp>
      <p:sp>
        <p:nvSpPr>
          <p:cNvPr id="3" name="Content Placeholder 2"/>
          <p:cNvSpPr>
            <a:spLocks noGrp="1"/>
          </p:cNvSpPr>
          <p:nvPr>
            <p:ph idx="1"/>
          </p:nvPr>
        </p:nvSpPr>
        <p:spPr/>
        <p:txBody>
          <a:bodyPr/>
          <a:lstStyle/>
          <a:p>
            <a:pPr>
              <a:buNone/>
            </a:pPr>
            <a:r>
              <a:rPr lang="en-US" dirty="0" smtClean="0"/>
              <a:t>1. Endocrine glands</a:t>
            </a:r>
          </a:p>
          <a:p>
            <a:pPr>
              <a:buNone/>
            </a:pPr>
            <a:r>
              <a:rPr lang="en-US" dirty="0" smtClean="0"/>
              <a:t>2. Exocrine glands</a:t>
            </a:r>
          </a:p>
          <a:p>
            <a:pPr marL="1028700" lvl="1" indent="-571500">
              <a:buFont typeface="+mj-lt"/>
              <a:buAutoNum type="romanLcPeriod"/>
            </a:pPr>
            <a:r>
              <a:rPr lang="en-US" dirty="0" smtClean="0"/>
              <a:t>Unicellular </a:t>
            </a:r>
          </a:p>
          <a:p>
            <a:pPr marL="1028700" lvl="1" indent="-571500">
              <a:buFont typeface="+mj-lt"/>
              <a:buAutoNum type="romanLcPeriod"/>
            </a:pPr>
            <a:r>
              <a:rPr lang="en-US" dirty="0" err="1" smtClean="0"/>
              <a:t>Multicellular</a:t>
            </a:r>
            <a:r>
              <a:rPr lang="en-US" dirty="0" smtClean="0"/>
              <a:t>-------a) simple</a:t>
            </a:r>
          </a:p>
          <a:p>
            <a:pPr marL="1028700" lvl="1" indent="-571500">
              <a:buNone/>
            </a:pPr>
            <a:r>
              <a:rPr lang="en-US" dirty="0" smtClean="0"/>
              <a:t>				b)compound </a:t>
            </a:r>
          </a:p>
          <a:p>
            <a:pPr>
              <a:buNone/>
            </a:pPr>
            <a:r>
              <a:rPr lang="en-US" dirty="0" smtClean="0"/>
              <a:t>3.Mixed glands </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pic>
        <p:nvPicPr>
          <p:cNvPr id="1026" name="Picture 2" descr=" "/>
          <p:cNvPicPr>
            <a:picLocks noChangeAspect="1" noChangeArrowheads="1"/>
          </p:cNvPicPr>
          <p:nvPr/>
        </p:nvPicPr>
        <p:blipFill>
          <a:blip r:embed="rId2"/>
          <a:srcRect/>
          <a:stretch>
            <a:fillRect/>
          </a:stretch>
        </p:blipFill>
        <p:spPr bwMode="auto">
          <a:xfrm>
            <a:off x="0" y="0"/>
            <a:ext cx="8635998" cy="6477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Endocrine glands </a:t>
            </a:r>
            <a:endParaRPr lang="en-IN" b="1" dirty="0">
              <a:solidFill>
                <a:srgbClr val="00B0F0"/>
              </a:solidFill>
            </a:endParaRPr>
          </a:p>
        </p:txBody>
      </p:sp>
      <p:sp>
        <p:nvSpPr>
          <p:cNvPr id="3" name="Content Placeholder 2"/>
          <p:cNvSpPr>
            <a:spLocks noGrp="1"/>
          </p:cNvSpPr>
          <p:nvPr>
            <p:ph idx="1"/>
          </p:nvPr>
        </p:nvSpPr>
        <p:spPr/>
        <p:txBody>
          <a:bodyPr>
            <a:normAutofit fontScale="92500" lnSpcReduction="20000"/>
          </a:bodyPr>
          <a:lstStyle/>
          <a:p>
            <a:r>
              <a:rPr lang="en-US" dirty="0" smtClean="0"/>
              <a:t>Endocrine glands discharge their secretions directly into the bloodstream.</a:t>
            </a:r>
          </a:p>
          <a:p>
            <a:r>
              <a:rPr lang="en-US" dirty="0" smtClean="0"/>
              <a:t>They are ductless glands.</a:t>
            </a:r>
          </a:p>
          <a:p>
            <a:r>
              <a:rPr lang="en-US" dirty="0" smtClean="0"/>
              <a:t>These glands secrete their products through the basal lamina into the blood stream and lack a duct system.</a:t>
            </a:r>
          </a:p>
          <a:p>
            <a:r>
              <a:rPr lang="en-US" dirty="0" smtClean="0"/>
              <a:t> These glands often secrete hormones, and play an important role in maintaining homeostasis.</a:t>
            </a:r>
          </a:p>
          <a:p>
            <a:r>
              <a:rPr lang="en-US" dirty="0" smtClean="0"/>
              <a:t>The pineal gland, thymus gland, pituitary gland, thyroid gland, and the two adrenal glands are all endocrine glands</a:t>
            </a:r>
            <a:endParaRPr lang="en-IN" dirty="0" smtClean="0"/>
          </a:p>
          <a:p>
            <a:endParaRPr lang="en-US" dirty="0" smtClean="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Exocrine glands </a:t>
            </a:r>
            <a:endParaRPr lang="en-IN" b="1" dirty="0">
              <a:solidFill>
                <a:srgbClr val="00B0F0"/>
              </a:solidFill>
            </a:endParaRPr>
          </a:p>
        </p:txBody>
      </p:sp>
      <p:sp>
        <p:nvSpPr>
          <p:cNvPr id="3" name="Content Placeholder 2"/>
          <p:cNvSpPr>
            <a:spLocks noGrp="1"/>
          </p:cNvSpPr>
          <p:nvPr>
            <p:ph idx="1"/>
          </p:nvPr>
        </p:nvSpPr>
        <p:spPr/>
        <p:txBody>
          <a:bodyPr>
            <a:normAutofit fontScale="92500"/>
          </a:bodyPr>
          <a:lstStyle/>
          <a:p>
            <a:r>
              <a:rPr lang="en-US" dirty="0" smtClean="0"/>
              <a:t>Exocrine glands: Exocrine glands secrete their products through a duct onto an outer surface of the body, such as the skin or the gastrointestinal tract. Secretion is directly onto the apical surface. </a:t>
            </a:r>
          </a:p>
          <a:p>
            <a:pPr>
              <a:buNone/>
            </a:pPr>
            <a:r>
              <a:rPr lang="en-US" dirty="0" err="1" smtClean="0"/>
              <a:t>i</a:t>
            </a:r>
            <a:r>
              <a:rPr lang="en-US" dirty="0" smtClean="0"/>
              <a:t>) </a:t>
            </a:r>
            <a:r>
              <a:rPr lang="en-US" dirty="0" smtClean="0">
                <a:solidFill>
                  <a:srgbClr val="FF0000"/>
                </a:solidFill>
              </a:rPr>
              <a:t>Unicellular glands</a:t>
            </a:r>
            <a:r>
              <a:rPr lang="en-US" dirty="0" smtClean="0"/>
              <a:t>: unicellular glands lie among other cells of columnar or pseudo stratified epithelium. For </a:t>
            </a:r>
            <a:r>
              <a:rPr lang="en-US" dirty="0" err="1" smtClean="0"/>
              <a:t>eg</a:t>
            </a:r>
            <a:r>
              <a:rPr lang="en-US" dirty="0" smtClean="0"/>
              <a:t>; goblet cells which secrete mucous are, situated between non </a:t>
            </a:r>
            <a:r>
              <a:rPr lang="en-US" dirty="0" err="1" smtClean="0"/>
              <a:t>secretory</a:t>
            </a:r>
            <a:r>
              <a:rPr lang="en-US" dirty="0" smtClean="0"/>
              <a:t> epithelial cells.</a:t>
            </a:r>
            <a:endParaRPr lang="en-IN"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57200" y="1066800"/>
            <a:ext cx="8229600" cy="5059363"/>
          </a:xfrm>
        </p:spPr>
        <p:txBody>
          <a:bodyPr/>
          <a:lstStyle/>
          <a:p>
            <a:pPr>
              <a:buNone/>
            </a:pPr>
            <a:r>
              <a:rPr lang="en-US" dirty="0" smtClean="0">
                <a:solidFill>
                  <a:srgbClr val="FF0000"/>
                </a:solidFill>
              </a:rPr>
              <a:t>ii) </a:t>
            </a:r>
            <a:r>
              <a:rPr lang="en-US" dirty="0" err="1" smtClean="0">
                <a:solidFill>
                  <a:srgbClr val="FF0000"/>
                </a:solidFill>
              </a:rPr>
              <a:t>Multicellular</a:t>
            </a:r>
            <a:r>
              <a:rPr lang="en-US" dirty="0" smtClean="0">
                <a:solidFill>
                  <a:srgbClr val="FF0000"/>
                </a:solidFill>
              </a:rPr>
              <a:t> </a:t>
            </a:r>
          </a:p>
          <a:p>
            <a:r>
              <a:rPr lang="en-US" dirty="0" smtClean="0"/>
              <a:t>Simple glands: when all the </a:t>
            </a:r>
            <a:r>
              <a:rPr lang="en-US" dirty="0" err="1" smtClean="0"/>
              <a:t>secretory</a:t>
            </a:r>
            <a:r>
              <a:rPr lang="en-US" dirty="0" smtClean="0"/>
              <a:t> cells of an exocrine gland discharge into one duct, the gland is called a simple gland.</a:t>
            </a:r>
          </a:p>
          <a:p>
            <a:r>
              <a:rPr lang="en-US" dirty="0" smtClean="0"/>
              <a:t>Compound glands: compound glands have a branching duct system. A group of </a:t>
            </a:r>
            <a:r>
              <a:rPr lang="en-US" dirty="0" err="1" smtClean="0"/>
              <a:t>secretory</a:t>
            </a:r>
            <a:r>
              <a:rPr lang="en-US" dirty="0" smtClean="0"/>
              <a:t> cells open into a small duct. These ducts unite to form larger ducts, which ultimately open on an </a:t>
            </a:r>
            <a:r>
              <a:rPr lang="en-US" smtClean="0"/>
              <a:t>epithelial surface.   </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MEMBRANES </a:t>
            </a:r>
            <a:endParaRPr lang="en-IN" dirty="0"/>
          </a:p>
        </p:txBody>
      </p:sp>
      <p:sp>
        <p:nvSpPr>
          <p:cNvPr id="3" name="Content Placeholder 2"/>
          <p:cNvSpPr>
            <a:spLocks noGrp="1"/>
          </p:cNvSpPr>
          <p:nvPr>
            <p:ph idx="1"/>
          </p:nvPr>
        </p:nvSpPr>
        <p:spPr>
          <a:xfrm>
            <a:off x="457200" y="1295400"/>
            <a:ext cx="8229600" cy="4830763"/>
          </a:xfrm>
        </p:spPr>
        <p:txBody>
          <a:bodyPr>
            <a:normAutofit lnSpcReduction="10000"/>
          </a:bodyPr>
          <a:lstStyle/>
          <a:p>
            <a:r>
              <a:rPr lang="en-IN" dirty="0" smtClean="0"/>
              <a:t>A</a:t>
            </a:r>
            <a:r>
              <a:rPr lang="en-IN" b="1" dirty="0" smtClean="0"/>
              <a:t> </a:t>
            </a:r>
            <a:r>
              <a:rPr lang="en-IN" b="1" i="1" dirty="0" smtClean="0"/>
              <a:t>tissue membrane</a:t>
            </a:r>
            <a:r>
              <a:rPr lang="en-IN" dirty="0" smtClean="0"/>
              <a:t> is a thin layer or sheet of cells that covers the outside of the body (skin), organs (pericardium), internal passageways that open to the exterior of the body (mucosa of stomach), and the lining of the moveable joint cavities.</a:t>
            </a:r>
          </a:p>
          <a:p>
            <a:r>
              <a:rPr lang="en-IN" dirty="0" smtClean="0"/>
              <a:t> There are two basic types of tissue membranes:</a:t>
            </a:r>
          </a:p>
          <a:p>
            <a:pPr marL="514350" indent="-514350">
              <a:buAutoNum type="arabicPeriod"/>
            </a:pPr>
            <a:r>
              <a:rPr lang="en-IN" b="1" dirty="0" smtClean="0">
                <a:solidFill>
                  <a:srgbClr val="0070C0"/>
                </a:solidFill>
              </a:rPr>
              <a:t>connective tissue membranes </a:t>
            </a:r>
          </a:p>
          <a:p>
            <a:pPr marL="514350" indent="-514350">
              <a:buAutoNum type="arabicPeriod"/>
            </a:pPr>
            <a:r>
              <a:rPr lang="en-IN" b="1" dirty="0" smtClean="0">
                <a:solidFill>
                  <a:srgbClr val="0070C0"/>
                </a:solidFill>
              </a:rPr>
              <a:t>Epithelial  membranes.</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MEMBRANES </a:t>
            </a:r>
            <a:endParaRPr lang="en-IN" dirty="0"/>
          </a:p>
        </p:txBody>
      </p:sp>
      <p:sp>
        <p:nvSpPr>
          <p:cNvPr id="3" name="Content Placeholder 2"/>
          <p:cNvSpPr>
            <a:spLocks noGrp="1"/>
          </p:cNvSpPr>
          <p:nvPr>
            <p:ph idx="1"/>
          </p:nvPr>
        </p:nvSpPr>
        <p:spPr/>
        <p:txBody>
          <a:bodyPr/>
          <a:lstStyle/>
          <a:p>
            <a:r>
              <a:rPr lang="en-IN" dirty="0" smtClean="0"/>
              <a:t>The two broad categories of tissue membranes in the body are</a:t>
            </a:r>
          </a:p>
          <a:p>
            <a:pPr>
              <a:buNone/>
            </a:pPr>
            <a:r>
              <a:rPr lang="en-IN" dirty="0" smtClean="0"/>
              <a:t> (1) </a:t>
            </a:r>
            <a:r>
              <a:rPr lang="en-IN" dirty="0" smtClean="0">
                <a:solidFill>
                  <a:srgbClr val="C00000"/>
                </a:solidFill>
              </a:rPr>
              <a:t>connective tissue membranes</a:t>
            </a:r>
            <a:r>
              <a:rPr lang="en-IN" dirty="0" smtClean="0"/>
              <a:t>, which include synovial membranes, and</a:t>
            </a:r>
          </a:p>
          <a:p>
            <a:pPr>
              <a:buNone/>
            </a:pPr>
            <a:r>
              <a:rPr lang="en-IN" dirty="0" smtClean="0"/>
              <a:t> (2) </a:t>
            </a:r>
            <a:r>
              <a:rPr lang="en-IN" dirty="0" smtClean="0">
                <a:solidFill>
                  <a:srgbClr val="C00000"/>
                </a:solidFill>
              </a:rPr>
              <a:t>epithelial membranes</a:t>
            </a:r>
            <a:r>
              <a:rPr lang="en-IN" dirty="0" smtClean="0"/>
              <a:t>, which include mucous membranes, serous membranes, and the </a:t>
            </a:r>
            <a:r>
              <a:rPr lang="en-IN" dirty="0" err="1" smtClean="0"/>
              <a:t>cutaneous</a:t>
            </a:r>
            <a:r>
              <a:rPr lang="en-IN" dirty="0" smtClean="0"/>
              <a:t> membrane, in other words, the skin.</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5" name="Content Placeholder 4" descr="413_Types_of_Membranes.jpg"/>
          <p:cNvPicPr>
            <a:picLocks noGrp="1" noChangeAspect="1"/>
          </p:cNvPicPr>
          <p:nvPr>
            <p:ph idx="1"/>
          </p:nvPr>
        </p:nvPicPr>
        <p:blipFill>
          <a:blip r:embed="rId2"/>
          <a:stretch>
            <a:fillRect/>
          </a:stretch>
        </p:blipFill>
        <p:spPr>
          <a:xfrm>
            <a:off x="457199" y="0"/>
            <a:ext cx="8391293" cy="6553200"/>
          </a:xfrm>
        </p:spPr>
      </p:pic>
      <p:sp>
        <p:nvSpPr>
          <p:cNvPr id="1026" name="AutoShape 2" descr="https://o.quizlet.com/yh2U9EK1yO3Pnd0vKMry0A_b.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IN" b="1" dirty="0" smtClean="0">
                <a:solidFill>
                  <a:srgbClr val="00B0F0"/>
                </a:solidFill>
              </a:rPr>
              <a:t/>
            </a:r>
            <a:br>
              <a:rPr lang="en-IN" b="1" dirty="0" smtClean="0">
                <a:solidFill>
                  <a:srgbClr val="00B0F0"/>
                </a:solidFill>
              </a:rPr>
            </a:br>
            <a:r>
              <a:rPr lang="en-IN" b="1" dirty="0" smtClean="0">
                <a:solidFill>
                  <a:srgbClr val="00B0F0"/>
                </a:solidFill>
              </a:rPr>
              <a:t>Connective Tissue Membranes</a:t>
            </a:r>
            <a:br>
              <a:rPr lang="en-IN" b="1" dirty="0" smtClean="0">
                <a:solidFill>
                  <a:srgbClr val="00B0F0"/>
                </a:solidFill>
              </a:rPr>
            </a:br>
            <a:endParaRPr lang="en-IN" dirty="0">
              <a:solidFill>
                <a:srgbClr val="00B0F0"/>
              </a:solidFill>
            </a:endParaRPr>
          </a:p>
        </p:txBody>
      </p:sp>
      <p:sp>
        <p:nvSpPr>
          <p:cNvPr id="3" name="Content Placeholder 2"/>
          <p:cNvSpPr>
            <a:spLocks noGrp="1"/>
          </p:cNvSpPr>
          <p:nvPr>
            <p:ph idx="1"/>
          </p:nvPr>
        </p:nvSpPr>
        <p:spPr>
          <a:xfrm>
            <a:off x="457200" y="990600"/>
            <a:ext cx="8229600" cy="5135563"/>
          </a:xfrm>
        </p:spPr>
        <p:txBody>
          <a:bodyPr>
            <a:normAutofit/>
          </a:bodyPr>
          <a:lstStyle/>
          <a:p>
            <a:pPr algn="just"/>
            <a:r>
              <a:rPr lang="en-IN" sz="2400" dirty="0" smtClean="0">
                <a:latin typeface="Times New Roman" pitchFamily="18" charset="0"/>
                <a:cs typeface="Times New Roman" pitchFamily="18" charset="0"/>
              </a:rPr>
              <a:t>The </a:t>
            </a:r>
            <a:r>
              <a:rPr lang="en-IN" sz="2400" b="1" i="1" dirty="0" smtClean="0">
                <a:latin typeface="Times New Roman" pitchFamily="18" charset="0"/>
                <a:cs typeface="Times New Roman" pitchFamily="18" charset="0"/>
              </a:rPr>
              <a:t>connective tissue membrane</a:t>
            </a:r>
            <a:r>
              <a:rPr lang="en-IN" sz="2400" dirty="0" smtClean="0">
                <a:latin typeface="Times New Roman" pitchFamily="18" charset="0"/>
                <a:cs typeface="Times New Roman" pitchFamily="18" charset="0"/>
              </a:rPr>
              <a:t> is formed solely from connective tissue. These membranes encapsulate organs, such as the kidneys, and line our movable joints.</a:t>
            </a:r>
          </a:p>
          <a:p>
            <a:pPr algn="just"/>
            <a:r>
              <a:rPr lang="en-IN" sz="2400" dirty="0" smtClean="0">
                <a:latin typeface="Times New Roman" pitchFamily="18" charset="0"/>
                <a:cs typeface="Times New Roman" pitchFamily="18" charset="0"/>
              </a:rPr>
              <a:t> A </a:t>
            </a:r>
            <a:r>
              <a:rPr lang="en-IN" sz="2400" b="1" i="1" dirty="0" smtClean="0">
                <a:latin typeface="Times New Roman" pitchFamily="18" charset="0"/>
                <a:cs typeface="Times New Roman" pitchFamily="18" charset="0"/>
              </a:rPr>
              <a:t>synovial membrane</a:t>
            </a:r>
            <a:r>
              <a:rPr lang="en-IN" sz="2400" dirty="0" smtClean="0">
                <a:latin typeface="Times New Roman" pitchFamily="18" charset="0"/>
                <a:cs typeface="Times New Roman" pitchFamily="18" charset="0"/>
              </a:rPr>
              <a:t> is a type of connective tissue membrane that lines the cavity of a freely movable joint. For example, synovial membranes surround the joints of the shoulder, elbow, and knee.</a:t>
            </a:r>
          </a:p>
          <a:p>
            <a:pPr algn="just"/>
            <a:r>
              <a:rPr lang="en-IN" sz="2400" dirty="0" smtClean="0">
                <a:latin typeface="Times New Roman" pitchFamily="18" charset="0"/>
                <a:cs typeface="Times New Roman" pitchFamily="18" charset="0"/>
              </a:rPr>
              <a:t> Fibroblasts in the inner layer of the synovial membrane release </a:t>
            </a:r>
            <a:r>
              <a:rPr lang="en-IN" sz="2400" dirty="0" err="1" smtClean="0">
                <a:latin typeface="Times New Roman" pitchFamily="18" charset="0"/>
                <a:cs typeface="Times New Roman" pitchFamily="18" charset="0"/>
              </a:rPr>
              <a:t>hyaluronan</a:t>
            </a:r>
            <a:r>
              <a:rPr lang="en-IN" sz="2400" dirty="0" smtClean="0">
                <a:latin typeface="Times New Roman" pitchFamily="18" charset="0"/>
                <a:cs typeface="Times New Roman" pitchFamily="18" charset="0"/>
              </a:rPr>
              <a:t> into the joint cavity. The </a:t>
            </a:r>
            <a:r>
              <a:rPr lang="en-IN" sz="2400" dirty="0" err="1" smtClean="0">
                <a:latin typeface="Times New Roman" pitchFamily="18" charset="0"/>
                <a:cs typeface="Times New Roman" pitchFamily="18" charset="0"/>
              </a:rPr>
              <a:t>hyaluronan</a:t>
            </a:r>
            <a:r>
              <a:rPr lang="en-IN" sz="2400" dirty="0" smtClean="0">
                <a:latin typeface="Times New Roman" pitchFamily="18" charset="0"/>
                <a:cs typeface="Times New Roman" pitchFamily="18" charset="0"/>
              </a:rPr>
              <a:t> effectively traps available water to form the synovial fluid, a natural lubricant that enables the bones of a joint to move freely against one another without much friction. </a:t>
            </a:r>
          </a:p>
          <a:p>
            <a:pPr algn="just"/>
            <a:endParaRPr lang="en-IN"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solidFill>
                  <a:srgbClr val="00B0F0"/>
                </a:solidFill>
              </a:rPr>
              <a:t>Epithelial Membranes</a:t>
            </a:r>
            <a:br>
              <a:rPr lang="en-IN" b="1" dirty="0" smtClean="0">
                <a:solidFill>
                  <a:srgbClr val="00B0F0"/>
                </a:solidFill>
              </a:rPr>
            </a:br>
            <a:endParaRPr lang="en-IN" dirty="0">
              <a:solidFill>
                <a:srgbClr val="00B0F0"/>
              </a:solidFill>
            </a:endParaRPr>
          </a:p>
        </p:txBody>
      </p:sp>
      <p:sp>
        <p:nvSpPr>
          <p:cNvPr id="3" name="Content Placeholder 2"/>
          <p:cNvSpPr>
            <a:spLocks noGrp="1"/>
          </p:cNvSpPr>
          <p:nvPr>
            <p:ph idx="1"/>
          </p:nvPr>
        </p:nvSpPr>
        <p:spPr>
          <a:xfrm>
            <a:off x="457200" y="914400"/>
            <a:ext cx="8229600" cy="5211763"/>
          </a:xfrm>
        </p:spPr>
        <p:txBody>
          <a:bodyPr>
            <a:normAutofit/>
          </a:bodyPr>
          <a:lstStyle/>
          <a:p>
            <a:pPr algn="just">
              <a:buNone/>
            </a:pPr>
            <a:r>
              <a:rPr lang="en-IN" dirty="0" smtClean="0"/>
              <a:t>1. The </a:t>
            </a:r>
            <a:r>
              <a:rPr lang="en-IN" b="1" i="1" dirty="0" smtClean="0"/>
              <a:t>mucous membrane</a:t>
            </a:r>
            <a:r>
              <a:rPr lang="en-IN" dirty="0" smtClean="0"/>
              <a:t> is a composite of connective and epithelial tissues. Sometimes called mucosa.</a:t>
            </a:r>
          </a:p>
          <a:p>
            <a:pPr algn="just"/>
            <a:r>
              <a:rPr lang="en-IN" dirty="0" smtClean="0"/>
              <a:t>These  epithelial membranes line the body cavities and hollow passageways that open to the external environment, and include the digestive, respiratory, excretory, and reproductive tracts.</a:t>
            </a:r>
          </a:p>
          <a:p>
            <a:pPr algn="just"/>
            <a:r>
              <a:rPr lang="en-IN" dirty="0" smtClean="0"/>
              <a:t>Mucous, produced by the epithelial exocrine glands, covers the epithelial layer. </a:t>
            </a:r>
          </a:p>
          <a:p>
            <a:pPr algn="just"/>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IN" dirty="0"/>
          </a:p>
        </p:txBody>
      </p:sp>
      <p:sp>
        <p:nvSpPr>
          <p:cNvPr id="3" name="Content Placeholder 2"/>
          <p:cNvSpPr>
            <a:spLocks noGrp="1"/>
          </p:cNvSpPr>
          <p:nvPr>
            <p:ph idx="1"/>
          </p:nvPr>
        </p:nvSpPr>
        <p:spPr>
          <a:xfrm>
            <a:off x="457200" y="762000"/>
            <a:ext cx="8229600" cy="5364163"/>
          </a:xfrm>
        </p:spPr>
        <p:txBody>
          <a:bodyPr>
            <a:normAutofit fontScale="70000" lnSpcReduction="20000"/>
          </a:bodyPr>
          <a:lstStyle/>
          <a:p>
            <a:pPr>
              <a:buNone/>
            </a:pPr>
            <a:r>
              <a:rPr lang="en-IN" dirty="0" smtClean="0"/>
              <a:t>2</a:t>
            </a:r>
            <a:r>
              <a:rPr lang="en-IN" sz="4000" dirty="0" smtClean="0">
                <a:solidFill>
                  <a:srgbClr val="00B0F0"/>
                </a:solidFill>
              </a:rPr>
              <a:t>. A </a:t>
            </a:r>
            <a:r>
              <a:rPr lang="en-IN" sz="4000" b="1" i="1" dirty="0" smtClean="0">
                <a:solidFill>
                  <a:srgbClr val="00B0F0"/>
                </a:solidFill>
              </a:rPr>
              <a:t>serous membrane</a:t>
            </a:r>
            <a:r>
              <a:rPr lang="en-IN" dirty="0" smtClean="0"/>
              <a:t> is an epithelial membrane composed of </a:t>
            </a:r>
            <a:r>
              <a:rPr lang="en-IN" dirty="0" err="1" smtClean="0"/>
              <a:t>mesodermally</a:t>
            </a:r>
            <a:r>
              <a:rPr lang="en-IN" dirty="0" smtClean="0"/>
              <a:t> derived epithelium called the </a:t>
            </a:r>
            <a:r>
              <a:rPr lang="en-IN" dirty="0" err="1" smtClean="0"/>
              <a:t>mesothelium</a:t>
            </a:r>
            <a:r>
              <a:rPr lang="en-IN" dirty="0" smtClean="0"/>
              <a:t> that is supported by connective tissue. </a:t>
            </a:r>
          </a:p>
          <a:p>
            <a:r>
              <a:rPr lang="en-IN" dirty="0" smtClean="0"/>
              <a:t>These membranes line cavities that do not open to the outside, and they cover the organs located within those cavities. </a:t>
            </a:r>
          </a:p>
          <a:p>
            <a:r>
              <a:rPr lang="en-IN" dirty="0" smtClean="0"/>
              <a:t>Serous membranes have two layers:  an outer layer that lines the body cavity call </a:t>
            </a:r>
            <a:r>
              <a:rPr lang="en-IN" u="sng" dirty="0" smtClean="0"/>
              <a:t>parietal</a:t>
            </a:r>
            <a:r>
              <a:rPr lang="en-IN" dirty="0" smtClean="0"/>
              <a:t> and an inner layer that covers internal organs called </a:t>
            </a:r>
            <a:r>
              <a:rPr lang="en-IN" u="sng" dirty="0" smtClean="0"/>
              <a:t>visceral</a:t>
            </a:r>
            <a:r>
              <a:rPr lang="en-IN" dirty="0" smtClean="0"/>
              <a:t>. </a:t>
            </a:r>
          </a:p>
          <a:p>
            <a:r>
              <a:rPr lang="en-IN" dirty="0" smtClean="0"/>
              <a:t>  Serous fluid secreted by the cells lubricates the membrane and reduces abrasion and friction between the two layers. Serous membranes are identified according locations. </a:t>
            </a:r>
          </a:p>
          <a:p>
            <a:r>
              <a:rPr lang="en-IN" dirty="0" smtClean="0"/>
              <a:t>Three serous membranes line the thoracic cavity; the two pleura that cover the lungs and the pericardium that covers the heart. A fourth, the peritoneum, is the serous membrane in the abdominal cavity that covers abdominal organs and forms double sheets of mesenteries that suspend many of the digestive organs.</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IN" dirty="0"/>
          </a:p>
        </p:txBody>
      </p:sp>
      <p:sp>
        <p:nvSpPr>
          <p:cNvPr id="3" name="Content Placeholder 2"/>
          <p:cNvSpPr>
            <a:spLocks noGrp="1"/>
          </p:cNvSpPr>
          <p:nvPr>
            <p:ph idx="1"/>
          </p:nvPr>
        </p:nvSpPr>
        <p:spPr>
          <a:xfrm>
            <a:off x="457200" y="762000"/>
            <a:ext cx="8229600" cy="5364163"/>
          </a:xfrm>
        </p:spPr>
        <p:txBody>
          <a:bodyPr>
            <a:normAutofit/>
          </a:bodyPr>
          <a:lstStyle/>
          <a:p>
            <a:pPr algn="just">
              <a:buNone/>
            </a:pPr>
            <a:r>
              <a:rPr lang="en-IN" dirty="0" smtClean="0"/>
              <a:t>3. </a:t>
            </a:r>
            <a:r>
              <a:rPr lang="en-IN" sz="3600" dirty="0" smtClean="0">
                <a:solidFill>
                  <a:srgbClr val="00B0F0"/>
                </a:solidFill>
              </a:rPr>
              <a:t>The </a:t>
            </a:r>
            <a:r>
              <a:rPr lang="en-IN" sz="3600" dirty="0" err="1" smtClean="0">
                <a:solidFill>
                  <a:srgbClr val="00B0F0"/>
                </a:solidFill>
              </a:rPr>
              <a:t>cutaneous</a:t>
            </a:r>
            <a:r>
              <a:rPr lang="en-IN" sz="3600" dirty="0" smtClean="0">
                <a:solidFill>
                  <a:srgbClr val="00B0F0"/>
                </a:solidFill>
              </a:rPr>
              <a:t> membrane </a:t>
            </a:r>
            <a:r>
              <a:rPr lang="en-IN" dirty="0" smtClean="0"/>
              <a:t>:The skin is an epithelial membrane also called the </a:t>
            </a:r>
            <a:r>
              <a:rPr lang="en-IN" b="1" i="1" dirty="0" err="1" smtClean="0"/>
              <a:t>cutaneous</a:t>
            </a:r>
            <a:r>
              <a:rPr lang="en-IN" b="1" i="1" dirty="0" smtClean="0"/>
              <a:t> membrane</a:t>
            </a:r>
            <a:r>
              <a:rPr lang="en-IN" dirty="0" smtClean="0"/>
              <a:t>. It is a stratified </a:t>
            </a:r>
            <a:r>
              <a:rPr lang="en-IN" dirty="0" err="1" smtClean="0"/>
              <a:t>squamous</a:t>
            </a:r>
            <a:r>
              <a:rPr lang="en-IN" dirty="0" smtClean="0"/>
              <a:t> epithelial membrane resting on top of connective tissue. The apical surface of this membrane is exposed to the external environment and is covered with dead, keratinized cells that help protect the body from desiccation and pathogens.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GLANDS </a:t>
            </a:r>
            <a:endParaRPr lang="en-IN" dirty="0"/>
          </a:p>
        </p:txBody>
      </p:sp>
      <p:sp>
        <p:nvSpPr>
          <p:cNvPr id="3" name="Content Placeholder 2"/>
          <p:cNvSpPr>
            <a:spLocks noGrp="1"/>
          </p:cNvSpPr>
          <p:nvPr>
            <p:ph idx="1"/>
          </p:nvPr>
        </p:nvSpPr>
        <p:spPr/>
        <p:txBody>
          <a:bodyPr>
            <a:normAutofit fontScale="92500"/>
          </a:bodyPr>
          <a:lstStyle/>
          <a:p>
            <a:r>
              <a:rPr lang="en-US" dirty="0" smtClean="0"/>
              <a:t>Glands are group of epithelial cells which produce specialized secretions.</a:t>
            </a:r>
          </a:p>
          <a:p>
            <a:r>
              <a:rPr lang="en-US" dirty="0" smtClean="0"/>
              <a:t>Glands that discharge their secretion onto the epithelial surface of hollow organs, either directly or through a duct, are called exocrine glands. </a:t>
            </a:r>
          </a:p>
          <a:p>
            <a:r>
              <a:rPr lang="en-US" dirty="0" smtClean="0"/>
              <a:t>Other glands discharge their secretions into blood and lymph. These are called endocrine glands (ductless glands) and their secretions are hormones.</a:t>
            </a:r>
            <a:endParaRPr lang="en-IN" dirty="0" smtClean="0"/>
          </a:p>
          <a:p>
            <a:endParaRPr lang="en-US" dirty="0" smtClean="0"/>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376</Words>
  <Application>Microsoft Office PowerPoint</Application>
  <PresentationFormat>On-screen Show (4:3)</PresentationFormat>
  <Paragraphs>47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Membranes and glands </vt:lpstr>
      <vt:lpstr>MEMBRANES </vt:lpstr>
      <vt:lpstr>TYPES OF MEMBRANES </vt:lpstr>
      <vt:lpstr>Slide 4</vt:lpstr>
      <vt:lpstr> Connective Tissue Membranes </vt:lpstr>
      <vt:lpstr>Epithelial Membranes </vt:lpstr>
      <vt:lpstr>Slide 7</vt:lpstr>
      <vt:lpstr>Slide 8</vt:lpstr>
      <vt:lpstr>GLANDS </vt:lpstr>
      <vt:lpstr>Classification of glands</vt:lpstr>
      <vt:lpstr>Slide 11</vt:lpstr>
      <vt:lpstr>Endocrine glands </vt:lpstr>
      <vt:lpstr>Exocrine glands </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Membranes and glands </dc:title>
  <dc:creator>Mypc</dc:creator>
  <cp:lastModifiedBy>Mypc</cp:lastModifiedBy>
  <cp:revision>7</cp:revision>
  <dcterms:created xsi:type="dcterms:W3CDTF">2006-08-16T00:00:00Z</dcterms:created>
  <dcterms:modified xsi:type="dcterms:W3CDTF">2021-01-06T06:31:48Z</dcterms:modified>
</cp:coreProperties>
</file>